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9" r:id="rId16"/>
    <p:sldId id="290" r:id="rId17"/>
    <p:sldId id="291" r:id="rId18"/>
    <p:sldId id="292" r:id="rId19"/>
    <p:sldId id="297" r:id="rId20"/>
    <p:sldId id="299" r:id="rId21"/>
    <p:sldId id="300" r:id="rId22"/>
    <p:sldId id="301" r:id="rId23"/>
    <p:sldId id="288" r:id="rId24"/>
    <p:sldId id="293" r:id="rId25"/>
    <p:sldId id="294" r:id="rId26"/>
    <p:sldId id="29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D74E3-BDA1-4E1C-BA82-6C3D09254AC3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26206-325B-40D1-9952-A2F3DD83F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6A64E1-D4CA-44BD-BC87-1CBD940F1BE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Replace = Drawing from a deck of card and replacing</a:t>
            </a:r>
            <a:r>
              <a:rPr lang="en-US" baseline="0" dirty="0" smtClean="0"/>
              <a:t> the card into the deck each time</a:t>
            </a:r>
          </a:p>
          <a:p>
            <a:pPr eaLnBrk="1" hangingPunct="1">
              <a:spcBef>
                <a:spcPct val="0"/>
              </a:spcBef>
            </a:pPr>
            <a:r>
              <a:rPr lang="en-US" baseline="0" dirty="0" smtClean="0"/>
              <a:t>Do Not Replace = Drawing from a deck of card and NOT replacing the card meaning that the sample space decreases by one each time.  </a:t>
            </a:r>
            <a:endParaRPr 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90F0F6-54DA-4AB5-ABF0-289D0879B0C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Mutually Exclusive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Mutually Exclusive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Reported on father or mother,</a:t>
            </a:r>
            <a:r>
              <a:rPr lang="en-US" baseline="0" dirty="0" smtClean="0"/>
              <a:t> intact or single-parent, child or adolescent</a:t>
            </a:r>
          </a:p>
          <a:p>
            <a:r>
              <a:rPr lang="en-US" baseline="0" dirty="0" smtClean="0"/>
              <a:t>All mutually exclusive within each category.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Sample</a:t>
            </a:r>
            <a:r>
              <a:rPr lang="en-US" baseline="0" dirty="0" smtClean="0"/>
              <a:t> Space is 219 b/c the Fathers’ participation is really clinician reported Fathers’ participation.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</a:t>
            </a:r>
            <a:r>
              <a:rPr lang="en-US" baseline="0" dirty="0" smtClean="0"/>
              <a:t> Space is 219 b/c </a:t>
            </a:r>
            <a:r>
              <a:rPr lang="en-US" baseline="0" smtClean="0"/>
              <a:t>the Fathers’ </a:t>
            </a:r>
            <a:r>
              <a:rPr lang="en-US" baseline="0" dirty="0" smtClean="0"/>
              <a:t>participation is really clinician reported Fathers</a:t>
            </a:r>
            <a:r>
              <a:rPr lang="en-US" baseline="0" smtClean="0"/>
              <a:t>’ participation.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6206-325B-40D1-9952-A2F3DD83F3B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3308D-1375-40EE-9818-C53F880BB9EE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503F2-DC66-4B8B-972A-A95CDC998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March 5</a:t>
            </a:r>
            <a:r>
              <a:rPr lang="en-US" baseline="30000" dirty="0" smtClean="0"/>
              <a:t>th</a:t>
            </a:r>
            <a:r>
              <a:rPr lang="en-US" dirty="0" smtClean="0"/>
              <a:t> and 6</a:t>
            </a:r>
            <a:r>
              <a:rPr lang="en-US" baseline="30000" dirty="0" smtClean="0"/>
              <a:t>th</a:t>
            </a:r>
            <a:r>
              <a:rPr lang="en-US" dirty="0" smtClean="0"/>
              <a:t> Check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334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Use the information below to answer items 8-9: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b="1" dirty="0" smtClean="0"/>
              <a:t>Group A: </a:t>
            </a:r>
            <a:r>
              <a:rPr lang="en-US" b="1" i="1" dirty="0" smtClean="0"/>
              <a:t>M</a:t>
            </a:r>
            <a:r>
              <a:rPr lang="en-US" b="1" dirty="0" smtClean="0"/>
              <a:t> = 20.00, S = 2.00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Group B: </a:t>
            </a:r>
            <a:r>
              <a:rPr lang="en-US" b="1" i="1" dirty="0" smtClean="0"/>
              <a:t>M</a:t>
            </a:r>
            <a:r>
              <a:rPr lang="en-US" b="1" dirty="0" smtClean="0"/>
              <a:t> = 33.33, S = 3.41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9. What is the z-score of a person with a raw score of 22 in group B?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z = (x  - </a:t>
            </a:r>
            <a:r>
              <a:rPr lang="en-US" b="1" i="1" dirty="0" smtClean="0"/>
              <a:t>M</a:t>
            </a:r>
            <a:r>
              <a:rPr lang="en-US" b="1" dirty="0" smtClean="0"/>
              <a:t>)/s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z = (22 – 33.33)/3.41  </a:t>
            </a:r>
          </a:p>
          <a:p>
            <a:pPr>
              <a:buNone/>
            </a:pPr>
            <a:r>
              <a:rPr lang="en-US" dirty="0" smtClean="0"/>
              <a:t>z = -11.33/3.41</a:t>
            </a:r>
          </a:p>
          <a:p>
            <a:pPr>
              <a:buNone/>
            </a:pPr>
            <a:r>
              <a:rPr lang="en-US" dirty="0" smtClean="0"/>
              <a:t>z = -3.32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3340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 startAt="10"/>
            </a:pPr>
            <a:r>
              <a:rPr lang="en-US" dirty="0" smtClean="0"/>
              <a:t>Reading Test: </a:t>
            </a:r>
            <a:r>
              <a:rPr lang="en-US" i="1" dirty="0" smtClean="0"/>
              <a:t>M</a:t>
            </a:r>
            <a:r>
              <a:rPr lang="en-US" dirty="0" smtClean="0"/>
              <a:t> = 30.00, S = 3.00 </a:t>
            </a:r>
          </a:p>
          <a:p>
            <a:pPr marL="514350" indent="-514350">
              <a:buNone/>
            </a:pPr>
            <a:r>
              <a:rPr lang="en-US" dirty="0" smtClean="0"/>
              <a:t>	Math Test: </a:t>
            </a:r>
            <a:r>
              <a:rPr lang="en-US" i="1" dirty="0" smtClean="0"/>
              <a:t>M</a:t>
            </a:r>
            <a:r>
              <a:rPr lang="en-US" dirty="0" smtClean="0"/>
              <a:t> = 40.00, S = 4.00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John has a raw score of 33 on reading and 34 on math?  Based on z-scores, which test did John score higher on?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z = (x  - </a:t>
            </a:r>
            <a:r>
              <a:rPr lang="en-US" b="1" i="1" dirty="0" smtClean="0"/>
              <a:t>M</a:t>
            </a:r>
            <a:r>
              <a:rPr lang="en-US" b="1" dirty="0" smtClean="0"/>
              <a:t>)/s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err="1" smtClean="0"/>
              <a:t>z</a:t>
            </a:r>
            <a:r>
              <a:rPr lang="en-US" baseline="-25000" dirty="0" err="1" smtClean="0"/>
              <a:t>r</a:t>
            </a:r>
            <a:r>
              <a:rPr lang="en-US" dirty="0" smtClean="0"/>
              <a:t> = (33 – 30.00)/3.00		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m</a:t>
            </a:r>
            <a:r>
              <a:rPr lang="en-US" dirty="0" smtClean="0"/>
              <a:t> = (34 – 40.00</a:t>
            </a:r>
            <a:r>
              <a:rPr lang="en-US" dirty="0" smtClean="0"/>
              <a:t>)/4.00  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z</a:t>
            </a:r>
            <a:r>
              <a:rPr lang="en-US" baseline="-25000" dirty="0" err="1" smtClean="0"/>
              <a:t>r</a:t>
            </a:r>
            <a:r>
              <a:rPr lang="en-US" baseline="-25000" dirty="0" smtClean="0"/>
              <a:t> </a:t>
            </a:r>
            <a:r>
              <a:rPr lang="en-US" dirty="0" smtClean="0"/>
              <a:t>= 3.00/3.00			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m</a:t>
            </a:r>
            <a:r>
              <a:rPr lang="en-US" baseline="-25000" dirty="0" smtClean="0"/>
              <a:t> </a:t>
            </a:r>
            <a:r>
              <a:rPr lang="en-US" dirty="0" smtClean="0"/>
              <a:t>= -</a:t>
            </a:r>
            <a:r>
              <a:rPr lang="en-US" dirty="0" smtClean="0"/>
              <a:t>6.00/4.00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z</a:t>
            </a:r>
            <a:r>
              <a:rPr lang="en-US" baseline="-25000" dirty="0" err="1" smtClean="0"/>
              <a:t>r</a:t>
            </a:r>
            <a:r>
              <a:rPr lang="en-US" baseline="-25000" dirty="0" smtClean="0"/>
              <a:t> </a:t>
            </a:r>
            <a:r>
              <a:rPr lang="en-US" dirty="0" smtClean="0"/>
              <a:t>= 1.00			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m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-1.50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John scored higher on Reading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    </a:t>
            </a:r>
            <a:r>
              <a:rPr lang="en-US" sz="2200" b="1" dirty="0" smtClean="0"/>
              <a:t>Using the information below, answer items 11 -14</a:t>
            </a:r>
            <a:r>
              <a:rPr lang="en-US" sz="2200" dirty="0" smtClean="0"/>
              <a:t> </a:t>
            </a:r>
            <a:r>
              <a:rPr lang="en-US" sz="2200" b="1" dirty="0" smtClean="0"/>
              <a:t>219 Clinicians were surveyed as part of a study to determine the rates of including parents in the process of treating children and adolescents with cognitive-behavioral therapies. The results of the data collection are shown below: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i="1" dirty="0" smtClean="0"/>
              <a:t>Rates of Including Mothers and Fathers in Treatment with Children and Adolescents</a:t>
            </a:r>
            <a:endParaRPr lang="en-US" sz="2200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3048000"/>
          <a:ext cx="8686797" cy="309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110342"/>
                <a:gridCol w="1240971"/>
                <a:gridCol w="1240971"/>
                <a:gridCol w="1240971"/>
                <a:gridCol w="1240971"/>
                <a:gridCol w="1240971"/>
              </a:tblGrid>
              <a:tr h="553720">
                <a:tc>
                  <a:txBody>
                    <a:bodyPr/>
                    <a:lstStyle/>
                    <a:p>
                      <a:r>
                        <a:rPr lang="en-US" b="1" dirty="0"/>
                        <a:t>Variable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Father involved</a:t>
                      </a:r>
                      <a:r>
                        <a:rPr lang="en-US" dirty="0"/>
                        <a:t> </a:t>
                      </a:r>
                      <a:endParaRPr lang="en-US" dirty="0" smtClean="0"/>
                    </a:p>
                    <a:p>
                      <a:r>
                        <a:rPr lang="en-US" b="1" i="1" dirty="0"/>
                        <a:t> f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(% of  </a:t>
                      </a:r>
                      <a:r>
                        <a:rPr lang="en-US" b="1" dirty="0" smtClean="0"/>
                        <a:t>time</a:t>
                      </a:r>
                      <a:r>
                        <a:rPr lang="en-US" b="1" dirty="0"/>
                        <a:t>)</a:t>
                      </a:r>
                      <a:endParaRPr lang="en-US" dirty="0"/>
                    </a:p>
                    <a:p>
                      <a:endParaRPr lang="en-US" b="1" i="1" dirty="0" smtClean="0"/>
                    </a:p>
                    <a:p>
                      <a:r>
                        <a:rPr lang="en-US" b="1" i="1" dirty="0" smtClean="0"/>
                        <a:t>M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(% of  time)</a:t>
                      </a:r>
                      <a:endParaRPr lang="en-US" dirty="0"/>
                    </a:p>
                    <a:p>
                      <a:endParaRPr lang="en-US" b="1" dirty="0" smtClean="0"/>
                    </a:p>
                    <a:p>
                      <a:r>
                        <a:rPr lang="en-US" b="1" dirty="0" smtClean="0"/>
                        <a:t> S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/>
                        <a:t>Mother involved</a:t>
                      </a:r>
                      <a:endParaRPr lang="en-US"/>
                    </a:p>
                    <a:p>
                      <a:r>
                        <a:rPr lang="en-US" b="1" i="1"/>
                        <a:t> f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(% of  time)</a:t>
                      </a:r>
                      <a:endParaRPr lang="en-US" dirty="0"/>
                    </a:p>
                    <a:p>
                      <a:endParaRPr lang="en-US" b="1" i="1" dirty="0" smtClean="0"/>
                    </a:p>
                    <a:p>
                      <a:r>
                        <a:rPr lang="en-US" b="1" i="1" dirty="0" smtClean="0"/>
                        <a:t>M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(% of  time)</a:t>
                      </a:r>
                      <a:endParaRPr lang="en-US" dirty="0"/>
                    </a:p>
                    <a:p>
                      <a:endParaRPr lang="en-US" b="1" dirty="0" smtClean="0"/>
                    </a:p>
                    <a:p>
                      <a:r>
                        <a:rPr lang="en-US" b="1" dirty="0" smtClean="0"/>
                        <a:t>S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</a:tr>
              <a:tr h="553720">
                <a:tc>
                  <a:txBody>
                    <a:bodyPr/>
                    <a:lstStyle/>
                    <a:p>
                      <a:r>
                        <a:rPr lang="en-US" b="1"/>
                        <a:t>Intact Family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86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39.46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26.85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136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62.00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26.07</a:t>
                      </a:r>
                    </a:p>
                  </a:txBody>
                  <a:tcPr marL="9525" marR="9525" marT="9525" marB="9525" anchor="ctr"/>
                </a:tc>
              </a:tr>
              <a:tr h="553720">
                <a:tc>
                  <a:txBody>
                    <a:bodyPr/>
                    <a:lstStyle/>
                    <a:p>
                      <a:r>
                        <a:rPr lang="en-US" b="1"/>
                        <a:t>Single-Parent Family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46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21.22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23.13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122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55.64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24.53</a:t>
                      </a:r>
                    </a:p>
                  </a:txBody>
                  <a:tcPr marL="9525" marR="9525" marT="9525" marB="9525" anchor="ctr"/>
                </a:tc>
              </a:tr>
              <a:tr h="553720">
                <a:tc>
                  <a:txBody>
                    <a:bodyPr/>
                    <a:lstStyle/>
                    <a:p>
                      <a:r>
                        <a:rPr lang="en-US" b="1"/>
                        <a:t>Children (12 and under)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65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29.79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23.36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143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65.45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25.13</a:t>
                      </a:r>
                    </a:p>
                  </a:txBody>
                  <a:tcPr marL="9525" marR="9525" marT="9525" marB="9525" anchor="ctr"/>
                </a:tc>
              </a:tr>
              <a:tr h="553720">
                <a:tc>
                  <a:txBody>
                    <a:bodyPr/>
                    <a:lstStyle/>
                    <a:p>
                      <a:r>
                        <a:rPr lang="en-US" b="1"/>
                        <a:t>Adolescents (13-18)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68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31.04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23.27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113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51.39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26.24</a:t>
                      </a: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11.  Which parent was reportedly involved in therapy most often?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6670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Mother 		or 		Father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6670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Mother </a:t>
            </a:r>
            <a:r>
              <a:rPr lang="en-US" sz="3200" dirty="0" smtClean="0"/>
              <a:t>		or 		Father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1219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12800" dirty="0" smtClean="0"/>
              <a:t>12. Which value is more variable?</a:t>
            </a:r>
            <a:br>
              <a:rPr lang="en-US" sz="12800" dirty="0" smtClean="0"/>
            </a:br>
            <a:r>
              <a:rPr lang="en-US" sz="12800" dirty="0" smtClean="0"/>
              <a:t/>
            </a:r>
            <a:br>
              <a:rPr lang="en-US" sz="12800" dirty="0" smtClean="0"/>
            </a:br>
            <a:r>
              <a:rPr lang="en-US" sz="12800" dirty="0" smtClean="0"/>
              <a:t/>
            </a:r>
            <a:br>
              <a:rPr lang="en-US" sz="12800" dirty="0" smtClean="0"/>
            </a:br>
            <a:r>
              <a:rPr lang="en-US" sz="12800" dirty="0" smtClean="0"/>
              <a:t/>
            </a:r>
            <a:br>
              <a:rPr lang="en-US" sz="12800" dirty="0" smtClean="0"/>
            </a:br>
            <a:r>
              <a:rPr lang="en-US" sz="12800" dirty="0" smtClean="0"/>
              <a:t/>
            </a:r>
            <a:br>
              <a:rPr lang="en-US" sz="1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1752600"/>
            <a:ext cx="5562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a. Mothers of Adolescents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b. Fathers of Intact Families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c. Mothers of Intact Families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d. Fathers of Children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1752600"/>
            <a:ext cx="5562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a. Mothers of Adolescents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b. Fathers of Intact Families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c. Mothers of Intact Families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d. Fathers of Children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“And” &amp; “Or”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When describing an event for which we would like to compute a probability, two words will often be used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And	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And is used to describe the intersection of two events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Both events have to occur at the same time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e.g. The Car is Black and it is an Automatic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Or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Or is used to describe the union of two events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Either one or the other events can occur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e.g. The Car is Black or The Car is an Automatic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90600" y="4648200"/>
            <a:ext cx="7010400" cy="1371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90600" y="2514600"/>
            <a:ext cx="7010400" cy="1371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Multiplication Rule</a:t>
            </a:r>
          </a:p>
        </p:txBody>
      </p:sp>
      <p:sp>
        <p:nvSpPr>
          <p:cNvPr id="10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For independent events: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For dependent events: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43000" y="2667000"/>
          <a:ext cx="6629400" cy="849313"/>
        </p:xfrm>
        <a:graphic>
          <a:graphicData uri="http://schemas.openxmlformats.org/presentationml/2006/ole">
            <p:oleObj spid="_x0000_s25602" name="Equation" r:id="rId4" imgW="1586811" imgH="203112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295400" y="4876800"/>
          <a:ext cx="6667500" cy="762000"/>
        </p:xfrm>
        <a:graphic>
          <a:graphicData uri="http://schemas.openxmlformats.org/presentationml/2006/ole">
            <p:oleObj spid="_x0000_s25603" name="Equation" r:id="rId5" imgW="1777229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524000"/>
            <a:ext cx="86106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581400"/>
            <a:ext cx="86106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5715000"/>
            <a:ext cx="86106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4648200"/>
            <a:ext cx="86106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2514600"/>
            <a:ext cx="86106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Examples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41151295"/>
              </p:ext>
            </p:extLst>
          </p:nvPr>
        </p:nvGraphicFramePr>
        <p:xfrm>
          <a:off x="3222625" y="2286000"/>
          <a:ext cx="5083175" cy="889000"/>
        </p:xfrm>
        <a:graphic>
          <a:graphicData uri="http://schemas.openxmlformats.org/presentationml/2006/ole">
            <p:oleObj spid="_x0000_s26626" name="Equation" r:id="rId4" imgW="2234880" imgH="39348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32715291"/>
              </p:ext>
            </p:extLst>
          </p:nvPr>
        </p:nvGraphicFramePr>
        <p:xfrm>
          <a:off x="2922588" y="3581400"/>
          <a:ext cx="5383212" cy="508000"/>
        </p:xfrm>
        <a:graphic>
          <a:graphicData uri="http://schemas.openxmlformats.org/presentationml/2006/ole">
            <p:oleObj spid="_x0000_s26627" name="Equation" r:id="rId5" imgW="2577960" imgH="20304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77036274"/>
              </p:ext>
            </p:extLst>
          </p:nvPr>
        </p:nvGraphicFramePr>
        <p:xfrm>
          <a:off x="2362200" y="4343400"/>
          <a:ext cx="5832475" cy="901700"/>
        </p:xfrm>
        <a:graphic>
          <a:graphicData uri="http://schemas.openxmlformats.org/presentationml/2006/ole">
            <p:oleObj spid="_x0000_s26628" name="Equation" r:id="rId6" imgW="2527200" imgH="39348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92773578"/>
              </p:ext>
            </p:extLst>
          </p:nvPr>
        </p:nvGraphicFramePr>
        <p:xfrm>
          <a:off x="1677988" y="5715000"/>
          <a:ext cx="6929437" cy="901700"/>
        </p:xfrm>
        <a:graphic>
          <a:graphicData uri="http://schemas.openxmlformats.org/presentationml/2006/ole">
            <p:oleObj spid="_x0000_s26629" name="Equation" r:id="rId7" imgW="2997000" imgH="393480" progId="Equation.3">
              <p:embed/>
            </p:oleObj>
          </a:graphicData>
        </a:graphic>
      </p:graphicFrame>
      <p:sp>
        <p:nvSpPr>
          <p:cNvPr id="2055" name="Content Placeholder 2"/>
          <p:cNvSpPr>
            <a:spLocks noGrp="1"/>
          </p:cNvSpPr>
          <p:nvPr>
            <p:ph idx="1"/>
          </p:nvPr>
        </p:nvSpPr>
        <p:spPr>
          <a:xfrm>
            <a:off x="0" y="1371601"/>
            <a:ext cx="8229600" cy="4800600"/>
          </a:xfrm>
        </p:spPr>
        <p:txBody>
          <a:bodyPr/>
          <a:lstStyle/>
          <a:p>
            <a:pPr eaLnBrk="1" hangingPunct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Compute the following Probabilities:</a:t>
            </a:r>
          </a:p>
          <a:p>
            <a:pPr lvl="1" eaLnBrk="1" hangingPunct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P(Black and Auto)</a:t>
            </a:r>
          </a:p>
          <a:p>
            <a:pPr lvl="1" eaLnBrk="1" hangingPunct="1"/>
            <a:endParaRPr lang="en-US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lvl="1" eaLnBrk="1" hangingPunct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P(GGG) – Assume P(G) = 0.5</a:t>
            </a:r>
          </a:p>
          <a:p>
            <a:pPr lvl="1" eaLnBrk="1" hangingPunct="1"/>
            <a:endParaRPr lang="en-US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lvl="1" eaLnBrk="1" hangingPunct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P(Heart, Heart) – replace - Independent</a:t>
            </a:r>
          </a:p>
          <a:p>
            <a:pPr lvl="1" eaLnBrk="1" hangingPunct="1"/>
            <a:endParaRPr lang="en-US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lvl="1">
              <a:buNone/>
            </a:pPr>
            <a:endParaRPr lang="en-US" sz="120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lvl="1"/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P(Heart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,  Heart) – do not replace - Dependent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62000" y="4800600"/>
            <a:ext cx="75438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0" y="2057400"/>
            <a:ext cx="75438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Additive Rule</a:t>
            </a:r>
          </a:p>
        </p:txBody>
      </p:sp>
      <p:graphicFrame>
        <p:nvGraphicFramePr>
          <p:cNvPr id="5122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914400" y="2209800"/>
          <a:ext cx="7158038" cy="609600"/>
        </p:xfrm>
        <a:graphic>
          <a:graphicData uri="http://schemas.openxmlformats.org/presentationml/2006/ole">
            <p:oleObj spid="_x0000_s27650" name="Equation" r:id="rId3" imgW="2387600" imgH="203200" progId="Equation.3">
              <p:embed/>
            </p:oleObj>
          </a:graphicData>
        </a:graphic>
      </p:graphicFrame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990600" y="3429000"/>
            <a:ext cx="6959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latin typeface="Calibri" pitchFamily="34" charset="0"/>
              </a:rPr>
              <a:t>We subtract off the P(A and B), because we are in a sense adding it twice, once in the P(A) and once in the P(B). </a:t>
            </a:r>
          </a:p>
          <a:p>
            <a:pPr eaLnBrk="1" hangingPunct="1"/>
            <a:endParaRPr lang="en-US" dirty="0">
              <a:latin typeface="Calibri" pitchFamily="34" charset="0"/>
            </a:endParaRPr>
          </a:p>
          <a:p>
            <a:pPr eaLnBrk="1" hangingPunct="1"/>
            <a:r>
              <a:rPr lang="en-US" dirty="0">
                <a:latin typeface="Calibri" pitchFamily="34" charset="0"/>
              </a:rPr>
              <a:t>However, if events A and B are Mutually Exclusive, this formula becomes: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600200" y="4953000"/>
          <a:ext cx="5268913" cy="685800"/>
        </p:xfrm>
        <a:graphic>
          <a:graphicData uri="http://schemas.openxmlformats.org/presentationml/2006/ole">
            <p:oleObj spid="_x0000_s27651" name="Equation" r:id="rId4" imgW="15621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Mutually Exclusive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Two events are mutually exclusive if they cannot occur at the same time</a:t>
            </a:r>
          </a:p>
          <a:p>
            <a:pPr lvl="1" eaLnBrk="1" hangingPunct="1"/>
            <a:r>
              <a:rPr lang="en-US" smtClean="0"/>
              <a:t>If they cannot occur at the same time, then the P(A and B) = 0</a:t>
            </a:r>
          </a:p>
          <a:p>
            <a:pPr eaLnBrk="1" hangingPunct="1"/>
            <a:r>
              <a:rPr lang="en-US" smtClean="0"/>
              <a:t>Which one of these two events is mutually exclusive?</a:t>
            </a:r>
          </a:p>
          <a:p>
            <a:pPr lvl="1" eaLnBrk="1" hangingPunct="1"/>
            <a:r>
              <a:rPr lang="en-US" smtClean="0"/>
              <a:t>P(Female or 25 yrs old)</a:t>
            </a:r>
          </a:p>
          <a:p>
            <a:pPr lvl="1" eaLnBrk="1" hangingPunct="1"/>
            <a:r>
              <a:rPr lang="en-US" smtClean="0"/>
              <a:t>P(Heart or Diamond)</a:t>
            </a:r>
          </a:p>
          <a:p>
            <a:pPr lvl="1"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1.  Data set is 2, 2, 25, 9, 25, 9, 15, 5, 20</a:t>
            </a:r>
            <a:r>
              <a:rPr lang="en-US" b="1" i="1" dirty="0" smtClean="0"/>
              <a:t>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	What is the n?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9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91000" y="2743200"/>
            <a:ext cx="4953000" cy="4114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Rolling Two Dice</a:t>
            </a:r>
          </a:p>
        </p:txBody>
      </p:sp>
      <p:pic>
        <p:nvPicPr>
          <p:cNvPr id="6148" name="Content Placeholder 3" descr="pic1.bmp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473" y="2057400"/>
            <a:ext cx="3863755" cy="2971800"/>
          </a:xfrm>
        </p:spPr>
      </p:pic>
      <p:sp>
        <p:nvSpPr>
          <p:cNvPr id="6149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P(Sum of Dice is 5)?</a:t>
            </a:r>
          </a:p>
          <a:p>
            <a:pPr lvl="1" eaLnBrk="1" hangingPunct="1"/>
            <a:r>
              <a:rPr lang="en-US" smtClean="0"/>
              <a:t>P(4,1 or 3,2 or 2,3 or 1,4)</a:t>
            </a:r>
          </a:p>
          <a:p>
            <a:pPr lvl="1" eaLnBrk="1" hangingPunct="1">
              <a:buFont typeface="Arial" charset="0"/>
              <a:buNone/>
            </a:pPr>
            <a:endParaRPr lang="en-US" smtClean="0"/>
          </a:p>
          <a:p>
            <a:pPr lvl="1" eaLnBrk="1" hangingPunct="1"/>
            <a:endParaRPr lang="en-US" smtClean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572000" y="3124200"/>
          <a:ext cx="4292600" cy="2743200"/>
        </p:xfrm>
        <a:graphic>
          <a:graphicData uri="http://schemas.openxmlformats.org/presentationml/2006/ole">
            <p:oleObj spid="_x0000_s29698" name="Equation" r:id="rId5" imgW="2425700" imgH="1549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4"/>
          <p:cNvSpPr>
            <a:spLocks noGrp="1"/>
          </p:cNvSpPr>
          <p:nvPr>
            <p:ph type="title"/>
          </p:nvPr>
        </p:nvSpPr>
        <p:spPr>
          <a:xfrm>
            <a:off x="1600200" y="5257800"/>
            <a:ext cx="6019800" cy="1112838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Example</a:t>
            </a:r>
          </a:p>
        </p:txBody>
      </p:sp>
      <p:sp>
        <p:nvSpPr>
          <p:cNvPr id="24579" name="Content Placeholder 5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The probability that a patient is admitted to the hospital for surgery is P(S) = 0.12. The probability that a patient is admitted receives OB Services is P(O) = 0.16. The probability that they receive both treatments is P(S&amp;O) = 0.02. What is the probability they receive either surgery, obstetrics or both P(S or O)?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219200" y="5181600"/>
                <a:ext cx="657321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𝑆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𝑜𝑟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𝑂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𝑆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𝑂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𝑆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𝑜𝑟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𝑂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.12 + .16 - .02 = 0.26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5181600"/>
                <a:ext cx="6573210" cy="95410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855"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914400" y="5181600"/>
            <a:ext cx="7086600" cy="1219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52578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P(S or O) = P(S) + P(O) – P (S &amp; O)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                =  .12 + .16 - .02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                = 0.26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    </a:t>
            </a:r>
            <a:r>
              <a:rPr lang="en-US" sz="2200" b="1" dirty="0" smtClean="0"/>
              <a:t>Using the information below, answer items 11 -14</a:t>
            </a:r>
            <a:r>
              <a:rPr lang="en-US" sz="2200" dirty="0" smtClean="0"/>
              <a:t> </a:t>
            </a:r>
            <a:r>
              <a:rPr lang="en-US" sz="2200" b="1" dirty="0" smtClean="0"/>
              <a:t>219 Clinicians were surveyed as part of a study to determine the rates of including parents in the process of treating children and adolescents with cognitive-behavioral therapies. The results of the data collection are shown below: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i="1" dirty="0" smtClean="0"/>
              <a:t>Rates of Including Mothers and Fathers in Treatment with Children and Adolescents</a:t>
            </a:r>
            <a:endParaRPr lang="en-US" sz="2200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3048000"/>
          <a:ext cx="8686797" cy="309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110342"/>
                <a:gridCol w="1240971"/>
                <a:gridCol w="1240971"/>
                <a:gridCol w="1240971"/>
                <a:gridCol w="1240971"/>
                <a:gridCol w="1240971"/>
              </a:tblGrid>
              <a:tr h="553720">
                <a:tc>
                  <a:txBody>
                    <a:bodyPr/>
                    <a:lstStyle/>
                    <a:p>
                      <a:r>
                        <a:rPr lang="en-US" b="1" dirty="0"/>
                        <a:t>Variable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Father involved</a:t>
                      </a:r>
                      <a:r>
                        <a:rPr lang="en-US" dirty="0"/>
                        <a:t> </a:t>
                      </a:r>
                      <a:endParaRPr lang="en-US" dirty="0" smtClean="0"/>
                    </a:p>
                    <a:p>
                      <a:r>
                        <a:rPr lang="en-US" b="1" i="1" dirty="0"/>
                        <a:t> f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(% of  </a:t>
                      </a:r>
                      <a:r>
                        <a:rPr lang="en-US" b="1" dirty="0" smtClean="0"/>
                        <a:t>time</a:t>
                      </a:r>
                      <a:r>
                        <a:rPr lang="en-US" b="1" dirty="0"/>
                        <a:t>)</a:t>
                      </a:r>
                      <a:endParaRPr lang="en-US" dirty="0"/>
                    </a:p>
                    <a:p>
                      <a:endParaRPr lang="en-US" b="1" i="1" dirty="0" smtClean="0"/>
                    </a:p>
                    <a:p>
                      <a:r>
                        <a:rPr lang="en-US" b="1" i="1" dirty="0" smtClean="0"/>
                        <a:t>M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(% of  time)</a:t>
                      </a:r>
                      <a:endParaRPr lang="en-US" dirty="0"/>
                    </a:p>
                    <a:p>
                      <a:endParaRPr lang="en-US" b="1" dirty="0" smtClean="0"/>
                    </a:p>
                    <a:p>
                      <a:r>
                        <a:rPr lang="en-US" b="1" dirty="0" smtClean="0"/>
                        <a:t> S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/>
                        <a:t>Mother involved</a:t>
                      </a:r>
                      <a:endParaRPr lang="en-US"/>
                    </a:p>
                    <a:p>
                      <a:r>
                        <a:rPr lang="en-US" b="1" i="1"/>
                        <a:t> f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(% of  time)</a:t>
                      </a:r>
                      <a:endParaRPr lang="en-US" dirty="0"/>
                    </a:p>
                    <a:p>
                      <a:endParaRPr lang="en-US" b="1" i="1" dirty="0" smtClean="0"/>
                    </a:p>
                    <a:p>
                      <a:r>
                        <a:rPr lang="en-US" b="1" i="1" dirty="0" smtClean="0"/>
                        <a:t>M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(% of  time)</a:t>
                      </a:r>
                      <a:endParaRPr lang="en-US" dirty="0"/>
                    </a:p>
                    <a:p>
                      <a:endParaRPr lang="en-US" b="1" dirty="0" smtClean="0"/>
                    </a:p>
                    <a:p>
                      <a:r>
                        <a:rPr lang="en-US" b="1" dirty="0" smtClean="0"/>
                        <a:t>S</a:t>
                      </a:r>
                      <a:endParaRPr lang="en-US" dirty="0"/>
                    </a:p>
                  </a:txBody>
                  <a:tcPr marL="9525" marR="9525" marT="9525" marB="9525" anchor="ctr"/>
                </a:tc>
              </a:tr>
              <a:tr h="553720">
                <a:tc>
                  <a:txBody>
                    <a:bodyPr/>
                    <a:lstStyle/>
                    <a:p>
                      <a:r>
                        <a:rPr lang="en-US" b="1"/>
                        <a:t>Intact Family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86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39.46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26.85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136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62.00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26.07</a:t>
                      </a:r>
                    </a:p>
                  </a:txBody>
                  <a:tcPr marL="9525" marR="9525" marT="9525" marB="9525" anchor="ctr"/>
                </a:tc>
              </a:tr>
              <a:tr h="553720">
                <a:tc>
                  <a:txBody>
                    <a:bodyPr/>
                    <a:lstStyle/>
                    <a:p>
                      <a:r>
                        <a:rPr lang="en-US" b="1"/>
                        <a:t>Single-Parent Family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46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21.22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23.13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122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55.64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24.53</a:t>
                      </a:r>
                    </a:p>
                  </a:txBody>
                  <a:tcPr marL="9525" marR="9525" marT="9525" marB="9525" anchor="ctr"/>
                </a:tc>
              </a:tr>
              <a:tr h="553720">
                <a:tc>
                  <a:txBody>
                    <a:bodyPr/>
                    <a:lstStyle/>
                    <a:p>
                      <a:r>
                        <a:rPr lang="en-US" b="1"/>
                        <a:t>Children (12 and under)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65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29.79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23.36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143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65.45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25.13</a:t>
                      </a:r>
                    </a:p>
                  </a:txBody>
                  <a:tcPr marL="9525" marR="9525" marT="9525" marB="9525" anchor="ctr"/>
                </a:tc>
              </a:tr>
              <a:tr h="553720">
                <a:tc>
                  <a:txBody>
                    <a:bodyPr/>
                    <a:lstStyle/>
                    <a:p>
                      <a:r>
                        <a:rPr lang="en-US" b="1"/>
                        <a:t>Adolescents (13-18)</a:t>
                      </a:r>
                      <a:endParaRPr lang="en-US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68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31.04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23.27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113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51.39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26.24</a:t>
                      </a: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13. </a:t>
            </a:r>
            <a:r>
              <a:rPr lang="en-US" dirty="0" smtClean="0"/>
              <a:t>Using empirical probability:</a:t>
            </a:r>
            <a:br>
              <a:rPr lang="en-US" dirty="0" smtClean="0"/>
            </a:br>
            <a:r>
              <a:rPr lang="en-US" dirty="0" smtClean="0"/>
              <a:t>What is the probability Fathers will be involved in the therapy of children or adolescents?</a:t>
            </a:r>
          </a:p>
          <a:p>
            <a:pPr>
              <a:buNone/>
            </a:pPr>
            <a:r>
              <a:rPr lang="en-US" b="1" dirty="0" smtClean="0"/>
              <a:t>Sample Space = 219</a:t>
            </a:r>
          </a:p>
          <a:p>
            <a:pPr>
              <a:buNone/>
            </a:pPr>
            <a:r>
              <a:rPr lang="en-US" b="1" dirty="0" smtClean="0"/>
              <a:t>P(Child or </a:t>
            </a:r>
            <a:r>
              <a:rPr lang="en-US" b="1" dirty="0" err="1" smtClean="0"/>
              <a:t>Adols</a:t>
            </a:r>
            <a:r>
              <a:rPr lang="en-US" b="1" dirty="0" smtClean="0"/>
              <a:t>) =  65/219 + 68/219</a:t>
            </a:r>
          </a:p>
          <a:p>
            <a:pPr>
              <a:buNone/>
            </a:pPr>
            <a:r>
              <a:rPr lang="en-US" b="1" dirty="0" smtClean="0"/>
              <a:t>				  =  133/219</a:t>
            </a:r>
          </a:p>
          <a:p>
            <a:pPr>
              <a:buNone/>
            </a:pPr>
            <a:r>
              <a:rPr lang="en-US" b="1" dirty="0" smtClean="0"/>
              <a:t>				  = .6073</a:t>
            </a:r>
          </a:p>
          <a:p>
            <a:pPr>
              <a:buNone/>
            </a:pPr>
            <a:r>
              <a:rPr lang="en-US" b="1" dirty="0" smtClean="0"/>
              <a:t>				  = .61</a:t>
            </a:r>
          </a:p>
          <a:p>
            <a:pPr>
              <a:buNone/>
            </a:pPr>
            <a:r>
              <a:rPr lang="en-US" b="1" dirty="0" smtClean="0"/>
              <a:t>				  = 61%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334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14. </a:t>
            </a:r>
            <a:r>
              <a:rPr lang="en-US" dirty="0" smtClean="0"/>
              <a:t>Using empirical probability:</a:t>
            </a:r>
            <a:br>
              <a:rPr lang="en-US" dirty="0" smtClean="0"/>
            </a:br>
            <a:r>
              <a:rPr lang="en-US" dirty="0" smtClean="0"/>
              <a:t>What is the probability Mothers or Fathers will be involved in the therapy of children? 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Sample Space = 219</a:t>
            </a:r>
          </a:p>
          <a:p>
            <a:pPr>
              <a:buNone/>
            </a:pPr>
            <a:r>
              <a:rPr lang="en-US" b="1" dirty="0" smtClean="0"/>
              <a:t>P(Mo or </a:t>
            </a:r>
            <a:r>
              <a:rPr lang="en-US" b="1" dirty="0" err="1" smtClean="0"/>
              <a:t>Fa</a:t>
            </a:r>
            <a:r>
              <a:rPr lang="en-US" b="1" dirty="0" smtClean="0"/>
              <a:t>) =  143/219 + 65/219</a:t>
            </a:r>
          </a:p>
          <a:p>
            <a:pPr>
              <a:buNone/>
            </a:pPr>
            <a:r>
              <a:rPr lang="en-US" b="1" dirty="0" smtClean="0"/>
              <a:t>				  =  208/219</a:t>
            </a:r>
          </a:p>
          <a:p>
            <a:pPr>
              <a:buNone/>
            </a:pPr>
            <a:r>
              <a:rPr lang="en-US" b="1" dirty="0" smtClean="0"/>
              <a:t>				  = .949</a:t>
            </a:r>
          </a:p>
          <a:p>
            <a:pPr>
              <a:buNone/>
            </a:pPr>
            <a:r>
              <a:rPr lang="en-US" b="1" dirty="0" smtClean="0"/>
              <a:t>				  = .95</a:t>
            </a:r>
          </a:p>
          <a:p>
            <a:pPr>
              <a:buNone/>
            </a:pPr>
            <a:r>
              <a:rPr lang="en-US" b="1" dirty="0" smtClean="0"/>
              <a:t>				  = 95%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15. </a:t>
            </a:r>
            <a:r>
              <a:rPr lang="en-US" dirty="0" smtClean="0"/>
              <a:t>For items 15 and 16,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 have a bag of marbles that are red and blue. </a:t>
            </a:r>
            <a:br>
              <a:rPr lang="en-US" dirty="0" smtClean="0"/>
            </a:br>
            <a:r>
              <a:rPr lang="en-US" dirty="0" smtClean="0"/>
              <a:t>Describe the sample space if I pull two marbles from the bag, one at a time. </a:t>
            </a:r>
            <a:br>
              <a:rPr lang="en-US" dirty="0" smtClean="0"/>
            </a:br>
            <a:r>
              <a:rPr lang="en-US" dirty="0" smtClean="0"/>
              <a:t>Use R = Red and B = Blue 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Sample Space = { RR, RB, BB, BR}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16. </a:t>
            </a:r>
            <a:r>
              <a:rPr lang="en-US" dirty="0" smtClean="0"/>
              <a:t>Using Classical Probability, what is the chance that I will pull out a red marble first if I pull two marbles from the bag, one at a time. 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Sample Space = {RR, RB, BB, BR}</a:t>
            </a:r>
          </a:p>
          <a:p>
            <a:pPr>
              <a:buNone/>
            </a:pPr>
            <a:r>
              <a:rPr lang="en-US" b="1" dirty="0" smtClean="0"/>
              <a:t>Event = {RR, RB}</a:t>
            </a:r>
          </a:p>
          <a:p>
            <a:pPr>
              <a:buNone/>
            </a:pPr>
            <a:r>
              <a:rPr lang="en-US" b="1" dirty="0" smtClean="0"/>
              <a:t>P(E) = 2/4 = ½ = .50 = 50%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2.  Data set is 2, 2, 25, 9, 25, 9, 15, 5, 20</a:t>
            </a:r>
            <a:r>
              <a:rPr lang="en-US" b="1" i="1" dirty="0" smtClean="0"/>
              <a:t>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What is the </a:t>
            </a:r>
            <a:r>
              <a:rPr lang="en-US" b="1" i="1" dirty="0" smtClean="0"/>
              <a:t>M</a:t>
            </a:r>
            <a:r>
              <a:rPr lang="en-US" b="1" dirty="0" smtClean="0"/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12.44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3.  Data set is 2, 2, 25, 9, 25, 9, 15, 5, 20</a:t>
            </a:r>
            <a:r>
              <a:rPr lang="en-US" b="1" i="1" dirty="0" smtClean="0"/>
              <a:t>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What is the range?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2 – 25			25-2= 23		(25 – 2) + 1 = 24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Data set is 2, 2, 25, 9, 25, 9, 15, 5, 20</a:t>
            </a:r>
            <a:r>
              <a:rPr lang="en-US" b="1" i="1" dirty="0" smtClean="0"/>
              <a:t> 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4.  What is Q1?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Rank Order</a:t>
            </a:r>
          </a:p>
          <a:p>
            <a:pPr>
              <a:buNone/>
            </a:pPr>
            <a:r>
              <a:rPr lang="en-US" b="1" dirty="0" smtClean="0"/>
              <a:t>2, 2, 5, 9, 9, 15, 20, 25, 25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2, </a:t>
            </a:r>
            <a:r>
              <a:rPr lang="en-US" b="1" dirty="0" smtClean="0">
                <a:solidFill>
                  <a:srgbClr val="FFFF00"/>
                </a:solidFill>
              </a:rPr>
              <a:t>2, 5</a:t>
            </a:r>
            <a:r>
              <a:rPr lang="en-US" b="1" dirty="0" smtClean="0"/>
              <a:t>, 9, </a:t>
            </a:r>
            <a:r>
              <a:rPr lang="en-US" b="1" dirty="0" smtClean="0">
                <a:solidFill>
                  <a:srgbClr val="FF0000"/>
                </a:solidFill>
              </a:rPr>
              <a:t>9</a:t>
            </a:r>
            <a:r>
              <a:rPr lang="en-US" b="1" dirty="0" smtClean="0"/>
              <a:t>, 15, 20, 25, 25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2 + 5 = 7  7/2 = 3.5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Q1 = 3.5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Excel... Q1 = 5</a:t>
            </a:r>
          </a:p>
          <a:p>
            <a:pPr>
              <a:buNone/>
            </a:pPr>
            <a:endParaRPr lang="en-US" b="1" dirty="0" smtClean="0"/>
          </a:p>
          <a:p>
            <a:pPr marL="514350" indent="-51435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Data set is 2, 2, 25, 9, 25, 9, 15, 5, 20</a:t>
            </a:r>
            <a:r>
              <a:rPr lang="en-US" b="1" i="1" dirty="0" smtClean="0"/>
              <a:t> 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5.  What is Q2?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Rank Order</a:t>
            </a:r>
          </a:p>
          <a:p>
            <a:pPr>
              <a:buNone/>
            </a:pPr>
            <a:r>
              <a:rPr lang="en-US" b="1" dirty="0" smtClean="0"/>
              <a:t>2, 2, 5, 9, 9, 15, 20, 25, 25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2, 2, 5, 9, </a:t>
            </a:r>
            <a:r>
              <a:rPr lang="en-US" b="1" dirty="0" smtClean="0">
                <a:solidFill>
                  <a:srgbClr val="FF0000"/>
                </a:solidFill>
              </a:rPr>
              <a:t>9</a:t>
            </a:r>
            <a:r>
              <a:rPr lang="en-US" b="1" dirty="0" smtClean="0"/>
              <a:t>, 15, 20, 25, 25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Q2 = 9</a:t>
            </a:r>
          </a:p>
          <a:p>
            <a:pPr marL="514350" indent="-51435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Data set is 2, 2, 25, 9, 25, 9, 15, 5, 20</a:t>
            </a:r>
            <a:r>
              <a:rPr lang="en-US" b="1" i="1" dirty="0" smtClean="0"/>
              <a:t> 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6.  What is Q3?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Rank Order</a:t>
            </a:r>
          </a:p>
          <a:p>
            <a:pPr>
              <a:buNone/>
            </a:pPr>
            <a:r>
              <a:rPr lang="en-US" b="1" dirty="0" smtClean="0"/>
              <a:t>2, 2, 5, 9, 9, 15, 20, 25, 25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2, 2, 5, 9, </a:t>
            </a:r>
            <a:r>
              <a:rPr lang="en-US" b="1" dirty="0" smtClean="0">
                <a:solidFill>
                  <a:srgbClr val="FF0000"/>
                </a:solidFill>
              </a:rPr>
              <a:t>9</a:t>
            </a:r>
            <a:r>
              <a:rPr lang="en-US" b="1" dirty="0" smtClean="0"/>
              <a:t>, 15, </a:t>
            </a:r>
            <a:r>
              <a:rPr lang="en-US" b="1" dirty="0" smtClean="0">
                <a:solidFill>
                  <a:srgbClr val="FFFF00"/>
                </a:solidFill>
              </a:rPr>
              <a:t>20, 25</a:t>
            </a:r>
            <a:r>
              <a:rPr lang="en-US" b="1" dirty="0" smtClean="0"/>
              <a:t>, 25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20 + 25 = 45  45/2 = 22.5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Q3 = 22.5</a:t>
            </a:r>
          </a:p>
          <a:p>
            <a:pPr marL="514350" indent="-514350">
              <a:buNone/>
            </a:pPr>
            <a:r>
              <a:rPr lang="en-US" dirty="0" smtClean="0"/>
              <a:t>   </a:t>
            </a:r>
          </a:p>
          <a:p>
            <a:pPr marL="514350" indent="-514350">
              <a:buNone/>
            </a:pPr>
            <a:r>
              <a:rPr lang="en-US" dirty="0" smtClean="0"/>
              <a:t>Excel... Q3 =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Data set is 2, 2, 25, 9, 25, 9, 15, 5, 20</a:t>
            </a:r>
            <a:r>
              <a:rPr lang="en-US" b="1" i="1" dirty="0" smtClean="0"/>
              <a:t> 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7.  What is the Interquartile Range?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Q1 = 3.5</a:t>
            </a:r>
          </a:p>
          <a:p>
            <a:pPr>
              <a:buNone/>
            </a:pPr>
            <a:r>
              <a:rPr lang="en-US" b="1" dirty="0" smtClean="0"/>
              <a:t>Q3 = 22.5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IQR = 22.5 – 3.5 = 19        </a:t>
            </a:r>
          </a:p>
          <a:p>
            <a:pPr>
              <a:buNone/>
            </a:pPr>
            <a:r>
              <a:rPr lang="en-US" b="1" dirty="0" smtClean="0"/>
              <a:t>IQR = (22.5 – 3.5) + 1 = 20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Excel... IQR = 15   16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334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Use the information below to answer items 8-9: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b="1" dirty="0" smtClean="0"/>
              <a:t>Group A: </a:t>
            </a:r>
            <a:r>
              <a:rPr lang="en-US" b="1" i="1" dirty="0" smtClean="0"/>
              <a:t>M</a:t>
            </a:r>
            <a:r>
              <a:rPr lang="en-US" b="1" dirty="0" smtClean="0"/>
              <a:t> = 20.00, S = 2.00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Group B: </a:t>
            </a:r>
            <a:r>
              <a:rPr lang="en-US" b="1" i="1" dirty="0" smtClean="0"/>
              <a:t>M</a:t>
            </a:r>
            <a:r>
              <a:rPr lang="en-US" b="1" dirty="0" smtClean="0"/>
              <a:t> = 33.33, S = 3.41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8.  What is the z-score of a person with a raw score of 20 in Group A?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z = (x  - </a:t>
            </a:r>
            <a:r>
              <a:rPr lang="en-US" b="1" i="1" dirty="0" smtClean="0"/>
              <a:t>M</a:t>
            </a:r>
            <a:r>
              <a:rPr lang="en-US" b="1" dirty="0" smtClean="0"/>
              <a:t>)/s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z = (20 – 20)/2.00  </a:t>
            </a:r>
          </a:p>
          <a:p>
            <a:pPr>
              <a:buNone/>
            </a:pPr>
            <a:r>
              <a:rPr lang="en-US" dirty="0" smtClean="0"/>
              <a:t>z = 0/2.00</a:t>
            </a:r>
          </a:p>
          <a:p>
            <a:pPr>
              <a:buNone/>
            </a:pPr>
            <a:r>
              <a:rPr lang="en-US" dirty="0" smtClean="0"/>
              <a:t>z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387</TotalTime>
  <Words>796</Words>
  <Application>Microsoft Office PowerPoint</Application>
  <PresentationFormat>On-screen Show (4:3)</PresentationFormat>
  <Paragraphs>301</Paragraphs>
  <Slides>26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Equation</vt:lpstr>
      <vt:lpstr>March 5th and 6th Check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“And” &amp; “Or”</vt:lpstr>
      <vt:lpstr>Multiplication Rule</vt:lpstr>
      <vt:lpstr>Examples</vt:lpstr>
      <vt:lpstr>Additive Rule</vt:lpstr>
      <vt:lpstr>Mutually Exclusive</vt:lpstr>
      <vt:lpstr>Rolling Two Dice</vt:lpstr>
      <vt:lpstr>Example</vt:lpstr>
      <vt:lpstr>Slide 22</vt:lpstr>
      <vt:lpstr>Slide 23</vt:lpstr>
      <vt:lpstr>Slide 24</vt:lpstr>
      <vt:lpstr>Slide 25</vt:lpstr>
      <vt:lpstr>Slide 26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Measures of Variability</dc:title>
  <dc:creator>Surmans</dc:creator>
  <cp:lastModifiedBy>Stacy Hughey Surman</cp:lastModifiedBy>
  <cp:revision>30</cp:revision>
  <dcterms:created xsi:type="dcterms:W3CDTF">2012-02-22T04:14:23Z</dcterms:created>
  <dcterms:modified xsi:type="dcterms:W3CDTF">2012-03-07T21:36:46Z</dcterms:modified>
</cp:coreProperties>
</file>